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32" r:id="rId2"/>
    <p:sldId id="30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</p:sldIdLst>
  <p:sldSz cx="9144000" cy="6858000" type="screen4x3"/>
  <p:notesSz cx="6805613" cy="9939338"/>
  <p:defaultTextStyle>
    <a:lvl1pPr>
      <a:defRPr>
        <a:latin typeface="Verdana"/>
        <a:ea typeface="Verdana"/>
        <a:cs typeface="Verdana"/>
        <a:sym typeface="Verdana"/>
      </a:defRPr>
    </a:lvl1pPr>
    <a:lvl2pPr indent="457200">
      <a:defRPr>
        <a:latin typeface="Verdana"/>
        <a:ea typeface="Verdana"/>
        <a:cs typeface="Verdana"/>
        <a:sym typeface="Verdana"/>
      </a:defRPr>
    </a:lvl2pPr>
    <a:lvl3pPr indent="914400">
      <a:defRPr>
        <a:latin typeface="Verdana"/>
        <a:ea typeface="Verdana"/>
        <a:cs typeface="Verdana"/>
        <a:sym typeface="Verdana"/>
      </a:defRPr>
    </a:lvl3pPr>
    <a:lvl4pPr indent="1371600">
      <a:defRPr>
        <a:latin typeface="Verdana"/>
        <a:ea typeface="Verdana"/>
        <a:cs typeface="Verdana"/>
        <a:sym typeface="Verdana"/>
      </a:defRPr>
    </a:lvl4pPr>
    <a:lvl5pPr indent="1828800">
      <a:defRPr>
        <a:latin typeface="Verdana"/>
        <a:ea typeface="Verdana"/>
        <a:cs typeface="Verdana"/>
        <a:sym typeface="Verdana"/>
      </a:defRPr>
    </a:lvl5pPr>
    <a:lvl6pPr indent="2286000">
      <a:defRPr>
        <a:latin typeface="Verdana"/>
        <a:ea typeface="Verdana"/>
        <a:cs typeface="Verdana"/>
        <a:sym typeface="Verdana"/>
      </a:defRPr>
    </a:lvl6pPr>
    <a:lvl7pPr indent="2743200">
      <a:defRPr>
        <a:latin typeface="Verdana"/>
        <a:ea typeface="Verdana"/>
        <a:cs typeface="Verdana"/>
        <a:sym typeface="Verdana"/>
      </a:defRPr>
    </a:lvl7pPr>
    <a:lvl8pPr indent="3200400">
      <a:defRPr>
        <a:latin typeface="Verdana"/>
        <a:ea typeface="Verdana"/>
        <a:cs typeface="Verdana"/>
        <a:sym typeface="Verdana"/>
      </a:defRPr>
    </a:lvl8pPr>
    <a:lvl9pPr indent="3657600">
      <a:defRPr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A382"/>
    <a:srgbClr val="BA8E4E"/>
    <a:srgbClr val="FE02AA"/>
    <a:srgbClr val="3774AB"/>
    <a:srgbClr val="8F2D73"/>
    <a:srgbClr val="28B6D8"/>
    <a:srgbClr val="A8735D"/>
    <a:srgbClr val="95356E"/>
    <a:srgbClr val="92387A"/>
    <a:srgbClr val="637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8" autoAdjust="0"/>
    <p:restoredTop sz="96408" autoAdjust="0"/>
  </p:normalViewPr>
  <p:slideViewPr>
    <p:cSldViewPr snapToGrid="0">
      <p:cViewPr varScale="1">
        <p:scale>
          <a:sx n="115" d="100"/>
          <a:sy n="115" d="100"/>
        </p:scale>
        <p:origin x="20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07415" y="4721186"/>
            <a:ext cx="4990783" cy="4472702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7339846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18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85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екстовый слайд,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/>
            </a:pPr>
            <a:r>
              <a:rPr sz="2200" spc="-50"/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  <a:prstGeom prst="rect">
            <a:avLst/>
          </a:prstGeom>
        </p:spPr>
        <p:txBody>
          <a:bodyPr lIns="144850" tIns="72425" rIns="144850" bIns="72425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144850" tIns="72425" rIns="144850" bIns="7242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8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6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2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8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144850" tIns="72425" rIns="144850" bIns="72425"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144850" tIns="72425" rIns="144850" bIns="72425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37177" y="6356350"/>
            <a:ext cx="449623" cy="300153"/>
          </a:xfrm>
          <a:prstGeom prst="rect">
            <a:avLst/>
          </a:prstGeom>
        </p:spPr>
        <p:txBody>
          <a:bodyPr lIns="144850" tIns="72425" rIns="144850" bIns="72425"/>
          <a:lstStyle/>
          <a:p>
            <a:fld id="{27B846A3-4ABF-4BC3-A74C-D745A5A3C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09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55600" y="376238"/>
            <a:ext cx="1541463" cy="25241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105525" y="604837"/>
            <a:ext cx="2676525" cy="1"/>
          </a:xfrm>
          <a:prstGeom prst="line">
            <a:avLst/>
          </a:prstGeom>
          <a:ln w="6350">
            <a:solidFill/>
          </a:ln>
        </p:spPr>
        <p:txBody>
          <a:bodyPr lIns="0" tIns="0" rIns="0" bIns="0"/>
          <a:lstStyle/>
          <a:p>
            <a:pPr lvl="0" defTabSz="457200">
              <a:lnSpc>
                <a:spcPct val="120000"/>
              </a:lnSpc>
              <a:defRPr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kzidenz-Grotesk Pro Regular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359999" y="1044000"/>
            <a:ext cx="8428402" cy="369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spc="0"/>
            </a:pPr>
            <a:r>
              <a:rPr sz="2200" spc="-50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359999" y="1403321"/>
            <a:ext cx="8428402" cy="2430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660575" y="339725"/>
            <a:ext cx="154814" cy="1651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000">
                <a:latin typeface="+mj-lt"/>
                <a:ea typeface="+mj-ea"/>
                <a:cs typeface="+mj-cs"/>
                <a:sym typeface="Akzidenz-Grotesk Pro Regular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ransition spd="med"/>
  <p:hf hdr="0" ftr="0" dt="0"/>
  <p:txStyles>
    <p:titleStyle>
      <a:lvl1pPr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1pPr>
      <a:lvl2pPr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2pPr>
      <a:lvl3pPr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3pPr>
      <a:lvl4pPr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4pPr>
      <a:lvl5pPr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5pPr>
      <a:lvl6pPr indent="457200"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6pPr>
      <a:lvl7pPr indent="914400"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7pPr>
      <a:lvl8pPr indent="1371600"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8pPr>
      <a:lvl9pPr indent="1828800">
        <a:defRPr sz="2200" spc="-50">
          <a:latin typeface="Akzidenz-Grotesk Pro Med"/>
          <a:ea typeface="Akzidenz-Grotesk Pro Med"/>
          <a:cs typeface="Akzidenz-Grotesk Pro Med"/>
          <a:sym typeface="Akzidenz-Grotesk Pro Med"/>
        </a:defRPr>
      </a:lvl9pPr>
    </p:titleStyle>
    <p:bodyStyle>
      <a:lvl1pPr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1pPr>
      <a:lvl2pPr indent="457200"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2pPr>
      <a:lvl3pPr indent="914400"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3pPr>
      <a:lvl4pPr indent="1371600"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4pPr>
      <a:lvl5pPr indent="1828800"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5pPr>
      <a:lvl6pPr indent="2286000"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6pPr>
      <a:lvl7pPr indent="2743200"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7pPr>
      <a:lvl8pPr indent="3200400"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8pPr>
      <a:lvl9pPr indent="3657600">
        <a:spcBef>
          <a:spcPts val="500"/>
        </a:spcBef>
        <a:defRPr sz="2200">
          <a:latin typeface="+mj-lt"/>
          <a:ea typeface="+mj-ea"/>
          <a:cs typeface="+mj-cs"/>
          <a:sym typeface="Akzidenz-Grotesk Pro Regular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5pPr>
      <a:lvl6pPr indent="2286000"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6pPr>
      <a:lvl7pPr indent="2743200"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7pPr>
      <a:lvl8pPr indent="3200400"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8pPr>
      <a:lvl9pPr indent="3657600" algn="r">
        <a:defRPr sz="1000">
          <a:solidFill>
            <a:schemeClr val="tx1"/>
          </a:solidFill>
          <a:latin typeface="+mn-lt"/>
          <a:ea typeface="+mn-ea"/>
          <a:cs typeface="+mn-cs"/>
          <a:sym typeface="Akzidenz-Grotesk Pro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14"/>
          <p:cNvSpPr/>
          <p:nvPr/>
        </p:nvSpPr>
        <p:spPr>
          <a:xfrm>
            <a:off x="355600" y="1672596"/>
            <a:ext cx="7637694" cy="2347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00112">
              <a:lnSpc>
                <a:spcPts val="4000"/>
              </a:lnSpc>
              <a:defRPr sz="3800" u="sng">
                <a:solidFill>
                  <a:srgbClr val="FFFFFF"/>
                </a:solidFill>
                <a:latin typeface="Akzidenz-Grotesk Pro Med"/>
                <a:ea typeface="Akzidenz-Grotesk Pro Med"/>
                <a:cs typeface="Akzidenz-Grotesk Pro Med"/>
                <a:sym typeface="Akzidenz-Grotesk Pro Med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ru-RU" sz="3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ошибки при формировании комплекта документов на получение субсидии Минпромторга России</a:t>
            </a:r>
          </a:p>
          <a:p>
            <a:pPr lvl="0">
              <a:defRPr sz="1800" u="none">
                <a:solidFill>
                  <a:srgbClr val="000000"/>
                </a:solidFill>
              </a:defRPr>
            </a:pPr>
            <a:endParaRPr sz="3800" u="sng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26975" y="374073"/>
            <a:ext cx="3142211" cy="440574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4231490"/>
            <a:ext cx="4979324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rPr>
              <a:t>ЛЮЗЕНКОВА ЕВГЕНИЯ ВИКТОРОВНА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МИНПРОМТОРГ РОССИИ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FillTx/>
              <a:sym typeface="Verdana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907" y="4428259"/>
            <a:ext cx="628650" cy="2324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907" y="1685492"/>
            <a:ext cx="628650" cy="2324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7907" y="0"/>
            <a:ext cx="6381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09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1208927" y="1269137"/>
            <a:ext cx="4949654" cy="4134063"/>
          </a:xfrm>
          <a:prstGeom prst="ellipse">
            <a:avLst/>
          </a:prstGeom>
          <a:solidFill>
            <a:srgbClr val="BCA38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296" y="2882052"/>
            <a:ext cx="3465431" cy="817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109" b="1" dirty="0">
              <a:solidFill>
                <a:schemeClr val="bg1"/>
              </a:solidFill>
              <a:latin typeface="Akzidenz-Grotesk Pro Med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ЛЮЗЕНКОВА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ЕВГЕНИЯ ВИКТОРОВНА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90713" y="1545210"/>
            <a:ext cx="40036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Ведущий советник отдела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l" rtl="0" latinLnBrk="1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народных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художественных промыслов 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Департамента развития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l" rtl="0" latinLnBrk="1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промышленности социально-значимых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товаров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3500" y="2812526"/>
            <a:ext cx="1" cy="1092692"/>
          </a:xfrm>
          <a:prstGeom prst="line">
            <a:avLst/>
          </a:prstGeom>
          <a:solidFill>
            <a:srgbClr val="024790"/>
          </a:solidFill>
          <a:ln w="22225" cap="flat">
            <a:solidFill>
              <a:schemeClr val="bg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7" name="Группа 16"/>
          <p:cNvGrpSpPr/>
          <p:nvPr/>
        </p:nvGrpSpPr>
        <p:grpSpPr>
          <a:xfrm>
            <a:off x="3740727" y="3271863"/>
            <a:ext cx="681457" cy="129869"/>
            <a:chOff x="2312311" y="3109111"/>
            <a:chExt cx="489464" cy="548189"/>
          </a:xfrm>
          <a:solidFill>
            <a:srgbClr val="FFFFFF"/>
          </a:solidFill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12311" y="3380553"/>
              <a:ext cx="404540" cy="0"/>
            </a:xfrm>
            <a:prstGeom prst="line">
              <a:avLst/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Овал 18"/>
            <p:cNvSpPr/>
            <p:nvPr/>
          </p:nvSpPr>
          <p:spPr>
            <a:xfrm>
              <a:off x="2711775" y="3109111"/>
              <a:ext cx="90000" cy="548189"/>
            </a:xfrm>
            <a:prstGeom prst="ellipse">
              <a:avLst/>
            </a:prstGeom>
            <a:grpFill/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>
            <a:off x="4907587" y="3043781"/>
            <a:ext cx="0" cy="584775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96482" y="4089863"/>
            <a:ext cx="0" cy="648393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96482" y="1598534"/>
            <a:ext cx="0" cy="1196497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Дуга 14"/>
          <p:cNvSpPr/>
          <p:nvPr/>
        </p:nvSpPr>
        <p:spPr>
          <a:xfrm>
            <a:off x="2454411" y="1961269"/>
            <a:ext cx="2225654" cy="914400"/>
          </a:xfrm>
          <a:prstGeom prst="arc">
            <a:avLst>
              <a:gd name="adj1" fmla="val 13463818"/>
              <a:gd name="adj2" fmla="val 20711802"/>
            </a:avLst>
          </a:prstGeom>
          <a:grpFill/>
          <a:ln w="22225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00813" y="2141996"/>
            <a:ext cx="125303" cy="129869"/>
          </a:xfrm>
          <a:prstGeom prst="ellipse">
            <a:avLst/>
          </a:prstGeom>
          <a:solidFill>
            <a:srgbClr val="FFFFFF"/>
          </a:solidFill>
          <a:ln w="22225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grpSp>
        <p:nvGrpSpPr>
          <p:cNvPr id="20" name="Группа 19"/>
          <p:cNvGrpSpPr/>
          <p:nvPr/>
        </p:nvGrpSpPr>
        <p:grpSpPr>
          <a:xfrm flipV="1">
            <a:off x="2454411" y="3742881"/>
            <a:ext cx="2225654" cy="899679"/>
            <a:chOff x="3106354" y="4806291"/>
            <a:chExt cx="2225654" cy="914400"/>
          </a:xfrm>
        </p:grpSpPr>
        <p:sp>
          <p:nvSpPr>
            <p:cNvPr id="22" name="Дуга 21"/>
            <p:cNvSpPr/>
            <p:nvPr/>
          </p:nvSpPr>
          <p:spPr>
            <a:xfrm>
              <a:off x="3106354" y="4806291"/>
              <a:ext cx="2225654" cy="914400"/>
            </a:xfrm>
            <a:prstGeom prst="arc">
              <a:avLst>
                <a:gd name="adj1" fmla="val 13463818"/>
                <a:gd name="adj2" fmla="val 20711802"/>
              </a:avLst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152756" y="4987018"/>
              <a:ext cx="125303" cy="129869"/>
            </a:xfrm>
            <a:prstGeom prst="ellipse">
              <a:avLst/>
            </a:prstGeom>
            <a:solidFill>
              <a:srgbClr val="FFFFFF"/>
            </a:solidFill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978338" y="3166891"/>
            <a:ext cx="40036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e-mail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: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l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yuzenkova@minprom.gov.ru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90714" y="4108465"/>
            <a:ext cx="40036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раб. тел.: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8 (49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5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)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632-84-11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 </a:t>
            </a:r>
          </a:p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моб. тел.: 8 (916)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052-16-10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10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58048" y="5424282"/>
            <a:ext cx="1276868" cy="1447117"/>
          </a:xfrm>
          <a:prstGeom prst="rect">
            <a:avLst/>
          </a:prstGeom>
          <a:effectLst/>
        </p:spPr>
      </p:pic>
      <p:sp>
        <p:nvSpPr>
          <p:cNvPr id="3" name="Прямоугольник 2"/>
          <p:cNvSpPr/>
          <p:nvPr/>
        </p:nvSpPr>
        <p:spPr>
          <a:xfrm>
            <a:off x="6055728" y="317301"/>
            <a:ext cx="2938642" cy="46551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9629"/>
            <a:ext cx="2111433" cy="633185"/>
          </a:xfrm>
          <a:prstGeom prst="rect">
            <a:avLst/>
          </a:prstGeom>
          <a:solidFill>
            <a:srgbClr val="FFFFFF">
              <a:alpha val="56000"/>
            </a:srgbClr>
          </a:solidFill>
          <a:ln w="25400" cap="flat">
            <a:solidFill>
              <a:schemeClr val="bg1">
                <a:alpha val="27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165713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2044931" y="1041391"/>
            <a:ext cx="7099069" cy="9075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0" y="4479281"/>
            <a:ext cx="6324600" cy="461309"/>
          </a:xfrm>
          <a:prstGeom prst="rect">
            <a:avLst/>
          </a:prstGeom>
          <a:solidFill>
            <a:srgbClr val="BCA38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2"/>
          </p:nvPr>
        </p:nvSpPr>
        <p:spPr>
          <a:xfrm>
            <a:off x="8744857" y="339725"/>
            <a:ext cx="70532" cy="153888"/>
          </a:xfrm>
        </p:spPr>
        <p:txBody>
          <a:bodyPr/>
          <a:lstStyle/>
          <a:p>
            <a:pPr lvl="0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331730" y="3103691"/>
            <a:ext cx="7579059" cy="3705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ошибки оформительского характера представляемых</a:t>
            </a:r>
            <a:r>
              <a:rPr kumimoji="0" lang="ru-RU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 документов</a:t>
            </a:r>
            <a:endParaRPr kumimoji="0" lang="ru-RU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31731" y="3458430"/>
            <a:ext cx="5432149" cy="3705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нарушение сроков представления документов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31731" y="3841258"/>
            <a:ext cx="7169746" cy="3705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 rtl="0" latinLnBrk="1" hangingPunct="0">
              <a:buFont typeface="Arial" panose="020B0604020202020204" pitchFamily="34" charset="0"/>
              <a:buChar char="•"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sym typeface="Verdana"/>
              </a:rPr>
              <a:t>некомплектность </a:t>
            </a:r>
            <a:r>
              <a:rPr lang="ru-RU" dirty="0">
                <a:solidFill>
                  <a:srgbClr val="000000"/>
                </a:solidFill>
                <a:latin typeface="+mj-lt"/>
              </a:rPr>
              <a:t>пакета </a:t>
            </a:r>
            <a:r>
              <a:rPr lang="ru-RU" dirty="0" smtClean="0">
                <a:solidFill>
                  <a:srgbClr val="000000"/>
                </a:solidFill>
                <a:latin typeface="+mj-lt"/>
              </a:rPr>
              <a:t>представляемых 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sym typeface="Verdana"/>
              </a:rPr>
              <a:t>документов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Verdan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730" y="5137072"/>
            <a:ext cx="7579059" cy="3705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dirty="0" smtClean="0">
                <a:solidFill>
                  <a:srgbClr val="000000"/>
                </a:solidFill>
                <a:latin typeface="+mj-lt"/>
              </a:rPr>
              <a:t>э</a:t>
            </a:r>
            <a:r>
              <a:rPr kumimoji="0" lang="ru-RU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нергоресурсы</a:t>
            </a:r>
            <a:endParaRPr kumimoji="0" lang="ru-RU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31731" y="5491811"/>
            <a:ext cx="5432149" cy="3705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п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родвижение изделий</a:t>
            </a:r>
            <a:r>
              <a:rPr kumimoji="0" lang="ru-RU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 НХП на рынок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731" y="5874639"/>
            <a:ext cx="7169746" cy="3705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 rtl="0" latinLnBrk="1" hangingPunct="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з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sym typeface="Verdana"/>
              </a:rPr>
              <a:t>ащита интеллектуальной собственности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Verdan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1730" y="6245201"/>
            <a:ext cx="7169746" cy="3705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 rtl="0" latinLnBrk="1" hangingPunct="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с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sym typeface="Verdana"/>
              </a:rPr>
              <a:t>ырье и материалы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Verdana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2347473"/>
            <a:ext cx="6324600" cy="461309"/>
          </a:xfrm>
          <a:prstGeom prst="rect">
            <a:avLst/>
          </a:prstGeom>
          <a:solidFill>
            <a:srgbClr val="BCA38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" y="2379922"/>
            <a:ext cx="489426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общие систематические ошибки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44931" y="1102142"/>
            <a:ext cx="7281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 u="none">
                <a:solidFill>
                  <a:srgbClr val="000000"/>
                </a:solidFill>
              </a:defRPr>
            </a:pPr>
            <a:r>
              <a:rPr lang="ru-RU" sz="2000" dirty="0">
                <a:solidFill>
                  <a:schemeClr val="bg1"/>
                </a:solidFill>
                <a:latin typeface="+mj-lt"/>
              </a:rPr>
              <a:t>Основные ошибки при формировании комплекта документов </a:t>
            </a:r>
            <a:r>
              <a:rPr lang="ru-RU" sz="2000" dirty="0" smtClean="0">
                <a:solidFill>
                  <a:schemeClr val="bg1"/>
                </a:solidFill>
                <a:latin typeface="+mj-lt"/>
              </a:rPr>
              <a:t>на </a:t>
            </a:r>
            <a:r>
              <a:rPr lang="ru-RU" sz="2000" dirty="0">
                <a:solidFill>
                  <a:schemeClr val="bg1"/>
                </a:solidFill>
                <a:latin typeface="+mj-lt"/>
              </a:rPr>
              <a:t>получение субсидий </a:t>
            </a:r>
            <a:r>
              <a:rPr lang="ru-RU" sz="2000" dirty="0" err="1" smtClean="0">
                <a:solidFill>
                  <a:schemeClr val="bg1"/>
                </a:solidFill>
                <a:latin typeface="+mj-lt"/>
              </a:rPr>
              <a:t>Минпромторга</a:t>
            </a:r>
            <a:r>
              <a:rPr lang="ru-RU" sz="2000" dirty="0" smtClean="0">
                <a:solidFill>
                  <a:schemeClr val="bg1"/>
                </a:solidFill>
                <a:latin typeface="+mj-lt"/>
              </a:rPr>
              <a:t> России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6400" y="4509880"/>
            <a:ext cx="6468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bg1"/>
                </a:solidFill>
                <a:latin typeface="+mj-lt"/>
              </a:rPr>
              <a:t>ошибки в разрезе субсидируемых направлений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167562" y="4881563"/>
            <a:ext cx="2133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04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740727" y="3712436"/>
            <a:ext cx="681457" cy="129869"/>
            <a:chOff x="2312311" y="3109111"/>
            <a:chExt cx="489464" cy="548189"/>
          </a:xfrm>
          <a:solidFill>
            <a:srgbClr val="FFFFFF"/>
          </a:solidFill>
        </p:grpSpPr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2312311" y="3380553"/>
              <a:ext cx="404540" cy="0"/>
            </a:xfrm>
            <a:prstGeom prst="line">
              <a:avLst/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9" name="Овал 8"/>
            <p:cNvSpPr/>
            <p:nvPr/>
          </p:nvSpPr>
          <p:spPr>
            <a:xfrm>
              <a:off x="2711775" y="3109111"/>
              <a:ext cx="90000" cy="548189"/>
            </a:xfrm>
            <a:prstGeom prst="ellipse">
              <a:avLst/>
            </a:prstGeom>
            <a:grpFill/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4896483" y="4615827"/>
            <a:ext cx="0" cy="553624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Овал 10"/>
          <p:cNvSpPr/>
          <p:nvPr/>
        </p:nvSpPr>
        <p:spPr>
          <a:xfrm>
            <a:off x="-1208927" y="1710340"/>
            <a:ext cx="4949654" cy="4134063"/>
          </a:xfrm>
          <a:prstGeom prst="ellipse">
            <a:avLst/>
          </a:prstGeom>
          <a:solidFill>
            <a:srgbClr val="BCA38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826" y="3097885"/>
            <a:ext cx="346543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ОШИБКИ ОФОРМИТЕЛЬСКОГО ХАРАКТЕРА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В ПРЕДСТАВЛЯЕМЫХ ДОКУМЕНТАХ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61250" y="3367628"/>
            <a:ext cx="40120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отсутствие номера, даты и приложений </a:t>
            </a:r>
            <a:endParaRPr lang="en-US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на заявлениях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и документах, </a:t>
            </a:r>
            <a:endParaRPr lang="en-US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представляемых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на регистрацию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61250" y="4549808"/>
            <a:ext cx="3540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несистематизированная подборка </a:t>
            </a:r>
            <a:endParaRPr lang="en-US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редставляемых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документов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61250" y="2355115"/>
            <a:ext cx="30771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неправильные ссылки на НПА и отчетные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периоды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907587" y="3430112"/>
            <a:ext cx="0" cy="753342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03132" y="2430710"/>
            <a:ext cx="0" cy="484895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33500" y="3158836"/>
            <a:ext cx="0" cy="1330037"/>
          </a:xfrm>
          <a:prstGeom prst="line">
            <a:avLst/>
          </a:prstGeom>
          <a:solidFill>
            <a:srgbClr val="024790"/>
          </a:solidFill>
          <a:ln w="22225" cap="flat">
            <a:solidFill>
              <a:schemeClr val="bg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Прямоугольник 36"/>
          <p:cNvSpPr/>
          <p:nvPr/>
        </p:nvSpPr>
        <p:spPr>
          <a:xfrm>
            <a:off x="6018791" y="506290"/>
            <a:ext cx="2796597" cy="206699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8790" y="455751"/>
            <a:ext cx="279659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общие систематические ошибки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39" name="Дуга 38"/>
          <p:cNvSpPr/>
          <p:nvPr/>
        </p:nvSpPr>
        <p:spPr>
          <a:xfrm>
            <a:off x="2454411" y="2401842"/>
            <a:ext cx="2225654" cy="914400"/>
          </a:xfrm>
          <a:prstGeom prst="arc">
            <a:avLst>
              <a:gd name="adj1" fmla="val 13463818"/>
              <a:gd name="adj2" fmla="val 20711802"/>
            </a:avLst>
          </a:prstGeom>
          <a:grpFill/>
          <a:ln w="22225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500813" y="2582569"/>
            <a:ext cx="125303" cy="129869"/>
          </a:xfrm>
          <a:prstGeom prst="ellipse">
            <a:avLst/>
          </a:prstGeom>
          <a:solidFill>
            <a:srgbClr val="FFFFFF"/>
          </a:solidFill>
          <a:ln w="22225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grpSp>
        <p:nvGrpSpPr>
          <p:cNvPr id="46" name="Группа 45"/>
          <p:cNvGrpSpPr/>
          <p:nvPr/>
        </p:nvGrpSpPr>
        <p:grpSpPr>
          <a:xfrm flipV="1">
            <a:off x="2454411" y="4183454"/>
            <a:ext cx="2225654" cy="899679"/>
            <a:chOff x="3106354" y="4806291"/>
            <a:chExt cx="2225654" cy="914400"/>
          </a:xfrm>
        </p:grpSpPr>
        <p:sp>
          <p:nvSpPr>
            <p:cNvPr id="44" name="Дуга 43"/>
            <p:cNvSpPr/>
            <p:nvPr/>
          </p:nvSpPr>
          <p:spPr>
            <a:xfrm>
              <a:off x="3106354" y="4806291"/>
              <a:ext cx="2225654" cy="914400"/>
            </a:xfrm>
            <a:prstGeom prst="arc">
              <a:avLst>
                <a:gd name="adj1" fmla="val 13463818"/>
                <a:gd name="adj2" fmla="val 20711802"/>
              </a:avLst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5152756" y="4987018"/>
              <a:ext cx="125303" cy="129869"/>
            </a:xfrm>
            <a:prstGeom prst="ellipse">
              <a:avLst/>
            </a:prstGeom>
            <a:solidFill>
              <a:srgbClr val="FFFFFF"/>
            </a:solidFill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63" name="Номер слайда 62"/>
          <p:cNvSpPr>
            <a:spLocks noGrp="1"/>
          </p:cNvSpPr>
          <p:nvPr>
            <p:ph type="sldNum" sz="quarter" idx="12"/>
          </p:nvPr>
        </p:nvSpPr>
        <p:spPr>
          <a:xfrm>
            <a:off x="8710190" y="256676"/>
            <a:ext cx="210393" cy="249614"/>
          </a:xfrm>
        </p:spPr>
        <p:txBody>
          <a:bodyPr/>
          <a:lstStyle/>
          <a:p>
            <a:fld id="{27B846A3-4ABF-4BC3-A74C-D745A5A3CE74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06010" y="712989"/>
            <a:ext cx="5619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4896482" y="3987859"/>
            <a:ext cx="0" cy="1011199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Овал 10"/>
          <p:cNvSpPr/>
          <p:nvPr/>
        </p:nvSpPr>
        <p:spPr>
          <a:xfrm>
            <a:off x="-1208927" y="1710340"/>
            <a:ext cx="4949654" cy="4134063"/>
          </a:xfrm>
          <a:prstGeom prst="ellipse">
            <a:avLst/>
          </a:prstGeom>
          <a:solidFill>
            <a:srgbClr val="BCA38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96" y="3089437"/>
            <a:ext cx="3465431" cy="1094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109" b="1" dirty="0">
              <a:solidFill>
                <a:schemeClr val="bg1"/>
              </a:solidFill>
              <a:latin typeface="Akzidenz-Grotesk Pro Med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НАРУШЕНИЕ СРОКОВ 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ПРЕДСТАВЛЕНИЯ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ДОКУМЕНТОВ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61249" y="3921840"/>
            <a:ext cx="35400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поступление документов после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последнего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числа месяца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представления документов на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субсидии за отчетный период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948171" y="2396476"/>
            <a:ext cx="3382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поступление документов за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l" rtl="0" latinLnBrk="1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прошедшие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отчетные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периоды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890054" y="2472071"/>
            <a:ext cx="0" cy="484895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33500" y="3253099"/>
            <a:ext cx="1" cy="1092692"/>
          </a:xfrm>
          <a:prstGeom prst="line">
            <a:avLst/>
          </a:prstGeom>
          <a:solidFill>
            <a:srgbClr val="024790"/>
          </a:solidFill>
          <a:ln w="22225" cap="flat">
            <a:solidFill>
              <a:schemeClr val="bg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Прямоугольник 36"/>
          <p:cNvSpPr/>
          <p:nvPr/>
        </p:nvSpPr>
        <p:spPr>
          <a:xfrm>
            <a:off x="6018791" y="506290"/>
            <a:ext cx="2796597" cy="206699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8790" y="455751"/>
            <a:ext cx="279659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общие систематические ошибки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36416" y="256676"/>
            <a:ext cx="157942" cy="249614"/>
          </a:xfrm>
        </p:spPr>
        <p:txBody>
          <a:bodyPr/>
          <a:lstStyle/>
          <a:p>
            <a:fld id="{27B846A3-4ABF-4BC3-A74C-D745A5A3CE74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296" y="5638800"/>
            <a:ext cx="2333625" cy="1219200"/>
          </a:xfrm>
          <a:prstGeom prst="rect">
            <a:avLst/>
          </a:prstGeom>
        </p:spPr>
      </p:pic>
      <p:sp>
        <p:nvSpPr>
          <p:cNvPr id="35" name="Дуга 34"/>
          <p:cNvSpPr/>
          <p:nvPr/>
        </p:nvSpPr>
        <p:spPr>
          <a:xfrm>
            <a:off x="2482986" y="2420892"/>
            <a:ext cx="2225654" cy="914400"/>
          </a:xfrm>
          <a:prstGeom prst="arc">
            <a:avLst>
              <a:gd name="adj1" fmla="val 13463818"/>
              <a:gd name="adj2" fmla="val 20711802"/>
            </a:avLst>
          </a:prstGeom>
          <a:grpFill/>
          <a:ln w="22225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grpSp>
        <p:nvGrpSpPr>
          <p:cNvPr id="36" name="Группа 35"/>
          <p:cNvGrpSpPr/>
          <p:nvPr/>
        </p:nvGrpSpPr>
        <p:grpSpPr>
          <a:xfrm flipV="1">
            <a:off x="2502036" y="4202504"/>
            <a:ext cx="2225654" cy="899679"/>
            <a:chOff x="3106354" y="4806291"/>
            <a:chExt cx="2225654" cy="914400"/>
          </a:xfrm>
        </p:grpSpPr>
        <p:sp>
          <p:nvSpPr>
            <p:cNvPr id="41" name="Дуга 40"/>
            <p:cNvSpPr/>
            <p:nvPr/>
          </p:nvSpPr>
          <p:spPr>
            <a:xfrm>
              <a:off x="3106354" y="4806291"/>
              <a:ext cx="2225654" cy="914400"/>
            </a:xfrm>
            <a:prstGeom prst="arc">
              <a:avLst>
                <a:gd name="adj1" fmla="val 13463818"/>
                <a:gd name="adj2" fmla="val 20711802"/>
              </a:avLst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5133706" y="4987020"/>
              <a:ext cx="125303" cy="129869"/>
            </a:xfrm>
            <a:prstGeom prst="ellipse">
              <a:avLst/>
            </a:prstGeom>
            <a:solidFill>
              <a:srgbClr val="FFFFFF"/>
            </a:solidFill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43" name="Овал 42"/>
          <p:cNvSpPr/>
          <p:nvPr/>
        </p:nvSpPr>
        <p:spPr>
          <a:xfrm flipV="1">
            <a:off x="4524459" y="2587991"/>
            <a:ext cx="125303" cy="127778"/>
          </a:xfrm>
          <a:prstGeom prst="ellipse">
            <a:avLst/>
          </a:prstGeom>
          <a:solidFill>
            <a:srgbClr val="FFFFFF"/>
          </a:solidFill>
          <a:ln w="22225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825" y="-378728"/>
            <a:ext cx="561975" cy="205740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8455428" y="2417954"/>
            <a:ext cx="5619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4896482" y="4549038"/>
            <a:ext cx="0" cy="584775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Овал 4"/>
          <p:cNvSpPr/>
          <p:nvPr/>
        </p:nvSpPr>
        <p:spPr>
          <a:xfrm>
            <a:off x="-1208927" y="1710340"/>
            <a:ext cx="4949654" cy="4134063"/>
          </a:xfrm>
          <a:prstGeom prst="ellipse">
            <a:avLst/>
          </a:prstGeom>
          <a:solidFill>
            <a:srgbClr val="BCA382"/>
          </a:solidFill>
          <a:ln w="12700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020" y="3337780"/>
            <a:ext cx="34654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НЕКОМПЛЕКТНОСТЬ ПАКЕТА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ДОКУМЕНТОВ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61249" y="4549038"/>
            <a:ext cx="3540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отчеты о достигнутых результатах в отчетном году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61249" y="2150665"/>
            <a:ext cx="3925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отсутствие справок по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подпункту «д» пункта 7 и пункту 10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Постановления Правительства Российской Федерации</a:t>
            </a: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от 13 мая 2016 г. №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412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903132" y="2286000"/>
            <a:ext cx="0" cy="839585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3500" y="3253099"/>
            <a:ext cx="1" cy="1092692"/>
          </a:xfrm>
          <a:prstGeom prst="line">
            <a:avLst/>
          </a:prstGeom>
          <a:solidFill>
            <a:srgbClr val="024790"/>
          </a:solidFill>
          <a:ln w="22225" cap="flat">
            <a:solidFill>
              <a:schemeClr val="bg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Дуга 11"/>
          <p:cNvSpPr/>
          <p:nvPr/>
        </p:nvSpPr>
        <p:spPr>
          <a:xfrm>
            <a:off x="2454411" y="2401842"/>
            <a:ext cx="2225654" cy="914400"/>
          </a:xfrm>
          <a:prstGeom prst="arc">
            <a:avLst>
              <a:gd name="adj1" fmla="val 13463818"/>
              <a:gd name="adj2" fmla="val 20711802"/>
            </a:avLst>
          </a:prstGeom>
          <a:grpFill/>
          <a:ln w="22225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500813" y="2582569"/>
            <a:ext cx="125303" cy="129869"/>
          </a:xfrm>
          <a:prstGeom prst="ellipse">
            <a:avLst/>
          </a:prstGeom>
          <a:solidFill>
            <a:srgbClr val="FFFFFF"/>
          </a:solidFill>
          <a:ln w="22225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flipV="1">
            <a:off x="2454411" y="4183454"/>
            <a:ext cx="2225654" cy="899679"/>
            <a:chOff x="3106354" y="4806291"/>
            <a:chExt cx="2225654" cy="914400"/>
          </a:xfrm>
        </p:grpSpPr>
        <p:sp>
          <p:nvSpPr>
            <p:cNvPr id="15" name="Дуга 14"/>
            <p:cNvSpPr/>
            <p:nvPr/>
          </p:nvSpPr>
          <p:spPr>
            <a:xfrm>
              <a:off x="3106354" y="4806291"/>
              <a:ext cx="2225654" cy="914400"/>
            </a:xfrm>
            <a:prstGeom prst="arc">
              <a:avLst>
                <a:gd name="adj1" fmla="val 13463818"/>
                <a:gd name="adj2" fmla="val 20711802"/>
              </a:avLst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152756" y="4987018"/>
              <a:ext cx="125303" cy="129869"/>
            </a:xfrm>
            <a:prstGeom prst="ellipse">
              <a:avLst/>
            </a:prstGeom>
            <a:solidFill>
              <a:srgbClr val="FFFFFF"/>
            </a:solidFill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740727" y="3712436"/>
            <a:ext cx="681457" cy="129869"/>
            <a:chOff x="2312311" y="3109111"/>
            <a:chExt cx="489464" cy="548189"/>
          </a:xfrm>
          <a:solidFill>
            <a:srgbClr val="FFFFFF"/>
          </a:solidFill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12311" y="3380553"/>
              <a:ext cx="404540" cy="0"/>
            </a:xfrm>
            <a:prstGeom prst="line">
              <a:avLst/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Овал 18"/>
            <p:cNvSpPr/>
            <p:nvPr/>
          </p:nvSpPr>
          <p:spPr>
            <a:xfrm>
              <a:off x="2711775" y="3109111"/>
              <a:ext cx="90000" cy="548189"/>
            </a:xfrm>
            <a:prstGeom prst="ellipse">
              <a:avLst/>
            </a:prstGeom>
            <a:grpFill/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961249" y="3484354"/>
            <a:ext cx="40120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статистическая отчетность по </a:t>
            </a:r>
          </a:p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формам П-НХП-М и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П-1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907587" y="3484354"/>
            <a:ext cx="0" cy="584775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Прямоугольник 26"/>
          <p:cNvSpPr/>
          <p:nvPr/>
        </p:nvSpPr>
        <p:spPr>
          <a:xfrm>
            <a:off x="6018791" y="506290"/>
            <a:ext cx="2796597" cy="206699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8790" y="455751"/>
            <a:ext cx="279659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Verdana"/>
                <a:cs typeface="Verdana"/>
                <a:sym typeface="Verdana"/>
              </a:rPr>
              <a:t>общие систематические ошибки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2"/>
          </p:nvPr>
        </p:nvSpPr>
        <p:spPr>
          <a:xfrm>
            <a:off x="8659301" y="344253"/>
            <a:ext cx="153510" cy="222995"/>
          </a:xfrm>
        </p:spPr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5</a:t>
            </a:fld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212" y="353960"/>
            <a:ext cx="1430540" cy="137493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14752" y="5390284"/>
            <a:ext cx="6286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802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186" y="2288061"/>
            <a:ext cx="3081345" cy="2961575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896482" y="4123113"/>
            <a:ext cx="0" cy="1503142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Овал 4"/>
          <p:cNvSpPr/>
          <p:nvPr/>
        </p:nvSpPr>
        <p:spPr>
          <a:xfrm>
            <a:off x="-1208927" y="1710340"/>
            <a:ext cx="4949654" cy="4134063"/>
          </a:xfrm>
          <a:prstGeom prst="ellipse">
            <a:avLst/>
          </a:prstGeom>
          <a:solidFill>
            <a:srgbClr val="BCA38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7162" y="3442256"/>
            <a:ext cx="3465431" cy="540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109" b="1" dirty="0">
              <a:solidFill>
                <a:schemeClr val="bg1"/>
              </a:solidFill>
              <a:latin typeface="Akzidenz-Grotesk Pro Med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ЭНЕРГОРЕСУРСЫ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3905" y="4056595"/>
            <a:ext cx="38541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ошибки в оформлении справок от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l" rtl="0" latinLnBrk="1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энергокомпаний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(несоблюдение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l" rtl="0" latinLnBrk="1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установленной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формы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)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lvl="3" indent="-342900" algn="l" rtl="0" latinLnBrk="1" hangingPunct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штамп (его отсутствие),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№ п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/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algn="l" rtl="0" latinLnBrk="1" hangingPunct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включение затрат будущего либо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прошедшего отчетного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периода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61248" y="2232004"/>
            <a:ext cx="35400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отсутствие справок расчета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потребления энергоносителей на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/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производство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изделий НХП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903132" y="2302625"/>
            <a:ext cx="0" cy="760376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3500" y="3253099"/>
            <a:ext cx="1" cy="1092692"/>
          </a:xfrm>
          <a:prstGeom prst="line">
            <a:avLst/>
          </a:prstGeom>
          <a:solidFill>
            <a:srgbClr val="024790"/>
          </a:solidFill>
          <a:ln w="22225" cap="flat">
            <a:solidFill>
              <a:schemeClr val="bg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Дуга 11"/>
          <p:cNvSpPr/>
          <p:nvPr/>
        </p:nvSpPr>
        <p:spPr>
          <a:xfrm>
            <a:off x="2454411" y="2401842"/>
            <a:ext cx="2225654" cy="914400"/>
          </a:xfrm>
          <a:prstGeom prst="arc">
            <a:avLst>
              <a:gd name="adj1" fmla="val 13463818"/>
              <a:gd name="adj2" fmla="val 20711802"/>
            </a:avLst>
          </a:prstGeom>
          <a:grpFill/>
          <a:ln w="22225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500813" y="2582569"/>
            <a:ext cx="125303" cy="129869"/>
          </a:xfrm>
          <a:prstGeom prst="ellipse">
            <a:avLst/>
          </a:prstGeom>
          <a:solidFill>
            <a:srgbClr val="FFFFFF"/>
          </a:solidFill>
          <a:ln w="22225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flipV="1">
            <a:off x="2454411" y="4183454"/>
            <a:ext cx="2225654" cy="899679"/>
            <a:chOff x="3106354" y="4806291"/>
            <a:chExt cx="2225654" cy="914400"/>
          </a:xfrm>
        </p:grpSpPr>
        <p:sp>
          <p:nvSpPr>
            <p:cNvPr id="15" name="Дуга 14"/>
            <p:cNvSpPr/>
            <p:nvPr/>
          </p:nvSpPr>
          <p:spPr>
            <a:xfrm>
              <a:off x="3106354" y="4806291"/>
              <a:ext cx="2225654" cy="914400"/>
            </a:xfrm>
            <a:prstGeom prst="arc">
              <a:avLst>
                <a:gd name="adj1" fmla="val 13463818"/>
                <a:gd name="adj2" fmla="val 20711802"/>
              </a:avLst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152756" y="4987018"/>
              <a:ext cx="125303" cy="129869"/>
            </a:xfrm>
            <a:prstGeom prst="ellipse">
              <a:avLst/>
            </a:prstGeom>
            <a:solidFill>
              <a:srgbClr val="FFFFFF"/>
            </a:solidFill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806909" y="506290"/>
            <a:ext cx="5008479" cy="206699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9565" y="434070"/>
            <a:ext cx="500847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ошибки в разрезе субсидируемых затрат по направлениям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507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4888169" y="4530436"/>
            <a:ext cx="0" cy="648393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Овал 4"/>
          <p:cNvSpPr/>
          <p:nvPr/>
        </p:nvSpPr>
        <p:spPr>
          <a:xfrm>
            <a:off x="-1208927" y="1710340"/>
            <a:ext cx="4949654" cy="4134063"/>
          </a:xfrm>
          <a:prstGeom prst="ellipse">
            <a:avLst/>
          </a:prstGeom>
          <a:solidFill>
            <a:srgbClr val="BCA382"/>
          </a:solidFill>
          <a:ln w="12700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398" y="3316242"/>
            <a:ext cx="3465431" cy="817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109" b="1" dirty="0">
              <a:solidFill>
                <a:schemeClr val="bg1"/>
              </a:solidFill>
              <a:latin typeface="Akzidenz-Grotesk Pro Med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ПРОДВИЖЕНИЕ ИЗДЕЛИЙ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НХП НА РЫНОК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3905" y="3361242"/>
            <a:ext cx="3854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представление рекламных затрат, 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не соответствующих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установленным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/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правилам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3905" y="2299128"/>
            <a:ext cx="391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несоблюдение установленных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правилами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условий и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ограничений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выставочным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мероприятиям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888169" y="2270382"/>
            <a:ext cx="0" cy="884111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3500" y="3253099"/>
            <a:ext cx="1" cy="1092692"/>
          </a:xfrm>
          <a:prstGeom prst="line">
            <a:avLst/>
          </a:prstGeom>
          <a:solidFill>
            <a:srgbClr val="024790"/>
          </a:solidFill>
          <a:ln w="22225" cap="flat">
            <a:solidFill>
              <a:schemeClr val="bg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Дуга 11"/>
          <p:cNvSpPr/>
          <p:nvPr/>
        </p:nvSpPr>
        <p:spPr>
          <a:xfrm>
            <a:off x="2454411" y="2401842"/>
            <a:ext cx="2225654" cy="914400"/>
          </a:xfrm>
          <a:prstGeom prst="arc">
            <a:avLst>
              <a:gd name="adj1" fmla="val 13463818"/>
              <a:gd name="adj2" fmla="val 20711802"/>
            </a:avLst>
          </a:prstGeom>
          <a:grpFill/>
          <a:ln w="22225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500813" y="2582569"/>
            <a:ext cx="125303" cy="129869"/>
          </a:xfrm>
          <a:prstGeom prst="ellipse">
            <a:avLst/>
          </a:prstGeom>
          <a:solidFill>
            <a:srgbClr val="FFFFFF"/>
          </a:solidFill>
          <a:ln w="22225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flipV="1">
            <a:off x="2454411" y="4183454"/>
            <a:ext cx="2225654" cy="899679"/>
            <a:chOff x="3106354" y="4806291"/>
            <a:chExt cx="2225654" cy="914400"/>
          </a:xfrm>
        </p:grpSpPr>
        <p:sp>
          <p:nvSpPr>
            <p:cNvPr id="15" name="Дуга 14"/>
            <p:cNvSpPr/>
            <p:nvPr/>
          </p:nvSpPr>
          <p:spPr>
            <a:xfrm>
              <a:off x="3106354" y="4806291"/>
              <a:ext cx="2225654" cy="914400"/>
            </a:xfrm>
            <a:prstGeom prst="arc">
              <a:avLst>
                <a:gd name="adj1" fmla="val 13463818"/>
                <a:gd name="adj2" fmla="val 20711802"/>
              </a:avLst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152756" y="4987018"/>
              <a:ext cx="125303" cy="129869"/>
            </a:xfrm>
            <a:prstGeom prst="ellipse">
              <a:avLst/>
            </a:prstGeom>
            <a:solidFill>
              <a:srgbClr val="FFFFFF"/>
            </a:solidFill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806909" y="506290"/>
            <a:ext cx="5008479" cy="206699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6909" y="453046"/>
            <a:ext cx="500847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ошибки в разрезе субсидируемых затрат по направлениям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3740727" y="3712436"/>
            <a:ext cx="681457" cy="129869"/>
            <a:chOff x="2312311" y="3109111"/>
            <a:chExt cx="489464" cy="548189"/>
          </a:xfrm>
          <a:solidFill>
            <a:srgbClr val="FFFFFF"/>
          </a:solidFill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12311" y="3380553"/>
              <a:ext cx="404540" cy="0"/>
            </a:xfrm>
            <a:prstGeom prst="line">
              <a:avLst/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Овал 18"/>
            <p:cNvSpPr/>
            <p:nvPr/>
          </p:nvSpPr>
          <p:spPr>
            <a:xfrm>
              <a:off x="2711775" y="3109111"/>
              <a:ext cx="90000" cy="548189"/>
            </a:xfrm>
            <a:prstGeom prst="ellipse">
              <a:avLst/>
            </a:prstGeom>
            <a:grpFill/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973905" y="4425927"/>
            <a:ext cx="413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включение затрат, не подлежащих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субсидированию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(регистрационные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взносы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вода, проезд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транспортировка..)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99274" y="3484354"/>
            <a:ext cx="0" cy="584775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Номер слайда 25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7</a:t>
            </a:fld>
            <a:endParaRPr lang="ru-RU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535957" y="5426914"/>
            <a:ext cx="449077" cy="225162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787919" y="3314050"/>
            <a:ext cx="707887" cy="8022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503561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16" y="4011496"/>
            <a:ext cx="4035806" cy="387893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518261" y="1110817"/>
            <a:ext cx="449077" cy="2251622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-1208927" y="1710340"/>
            <a:ext cx="4949654" cy="4134063"/>
          </a:xfrm>
          <a:prstGeom prst="ellipse">
            <a:avLst/>
          </a:prstGeom>
          <a:solidFill>
            <a:srgbClr val="BCA38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398" y="3202840"/>
            <a:ext cx="3465431" cy="1094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109" b="1" dirty="0">
              <a:solidFill>
                <a:schemeClr val="bg1"/>
              </a:solidFill>
              <a:latin typeface="Akzidenz-Grotesk Pro Med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ЗАЩИТА ИНТЕЛЛЕКТУАЛЬНОЙ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СОБСТВЕННОСТИ 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61249" y="3484354"/>
            <a:ext cx="3854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включение затрат на услуги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l" rtl="0" latinLnBrk="1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сторонних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лиц и организаций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3500" y="3253099"/>
            <a:ext cx="1" cy="1092692"/>
          </a:xfrm>
          <a:prstGeom prst="line">
            <a:avLst/>
          </a:prstGeom>
          <a:solidFill>
            <a:srgbClr val="024790"/>
          </a:solidFill>
          <a:ln w="22225" cap="flat">
            <a:solidFill>
              <a:schemeClr val="bg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Прямоугольник 22"/>
          <p:cNvSpPr/>
          <p:nvPr/>
        </p:nvSpPr>
        <p:spPr>
          <a:xfrm>
            <a:off x="3806909" y="506290"/>
            <a:ext cx="5008479" cy="206699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6909" y="453046"/>
            <a:ext cx="500847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ошибки в разрезе субсидируемых затрат по направлениям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3740727" y="3712436"/>
            <a:ext cx="681457" cy="129869"/>
            <a:chOff x="2312311" y="3109111"/>
            <a:chExt cx="489464" cy="548189"/>
          </a:xfrm>
          <a:solidFill>
            <a:srgbClr val="FFFFFF"/>
          </a:solidFill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12311" y="3380553"/>
              <a:ext cx="404540" cy="0"/>
            </a:xfrm>
            <a:prstGeom prst="line">
              <a:avLst/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Овал 18"/>
            <p:cNvSpPr/>
            <p:nvPr/>
          </p:nvSpPr>
          <p:spPr>
            <a:xfrm>
              <a:off x="2711775" y="3109111"/>
              <a:ext cx="90000" cy="548189"/>
            </a:xfrm>
            <a:prstGeom prst="ellipse">
              <a:avLst/>
            </a:prstGeom>
            <a:grpFill/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>
            <a:off x="4907587" y="3484354"/>
            <a:ext cx="0" cy="584775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8</a:t>
            </a:fld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400753" y="216379"/>
            <a:ext cx="449077" cy="225162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769884" y="1111935"/>
            <a:ext cx="449077" cy="225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030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1208927" y="1701397"/>
            <a:ext cx="4949654" cy="4134063"/>
          </a:xfrm>
          <a:prstGeom prst="ellipse">
            <a:avLst/>
          </a:prstGeom>
          <a:solidFill>
            <a:srgbClr val="BCA382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296" y="3484354"/>
            <a:ext cx="3465431" cy="540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109" b="1" dirty="0">
              <a:solidFill>
                <a:schemeClr val="bg1"/>
              </a:solidFill>
              <a:latin typeface="Akzidenz-Grotesk Pro Med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+mj-lt"/>
              </a:rPr>
              <a:t>СЫРЬЕ И МАТЕРИАЛЫ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3500" y="3253099"/>
            <a:ext cx="1" cy="1092692"/>
          </a:xfrm>
          <a:prstGeom prst="line">
            <a:avLst/>
          </a:prstGeom>
          <a:solidFill>
            <a:srgbClr val="024790"/>
          </a:solidFill>
          <a:ln w="22225" cap="flat">
            <a:solidFill>
              <a:schemeClr val="bg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Прямоугольник 22"/>
          <p:cNvSpPr/>
          <p:nvPr/>
        </p:nvSpPr>
        <p:spPr>
          <a:xfrm>
            <a:off x="3806909" y="506290"/>
            <a:ext cx="5008479" cy="206699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6909" y="453046"/>
            <a:ext cx="500847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bg1"/>
                </a:solidFill>
                <a:latin typeface="+mj-lt"/>
              </a:rPr>
              <a:t>ошибки в разрезе субсидируемых затрат по направлениям</a:t>
            </a:r>
          </a:p>
        </p:txBody>
      </p:sp>
      <p:sp>
        <p:nvSpPr>
          <p:cNvPr id="16" name="Овал 15"/>
          <p:cNvSpPr/>
          <p:nvPr/>
        </p:nvSpPr>
        <p:spPr>
          <a:xfrm>
            <a:off x="4500813" y="2582569"/>
            <a:ext cx="125303" cy="129869"/>
          </a:xfrm>
          <a:prstGeom prst="ellipse">
            <a:avLst/>
          </a:prstGeom>
          <a:solidFill>
            <a:srgbClr val="FFFFFF"/>
          </a:solidFill>
          <a:ln w="22225" cap="flat">
            <a:solidFill>
              <a:srgbClr val="BCA38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288" tIns="31288" rIns="31288" bIns="31288" numCol="1" spcCol="38100" rtlCol="0" anchor="ctr">
            <a:spAutoFit/>
          </a:bodyPr>
          <a:lstStyle/>
          <a:p>
            <a:pPr algn="ctr" defTabSz="391097" rtl="0" latinLnBrk="1" hangingPunct="0"/>
            <a:endParaRPr lang="ru-RU" sz="2587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740727" y="3712436"/>
            <a:ext cx="681457" cy="129869"/>
            <a:chOff x="2312311" y="3109111"/>
            <a:chExt cx="489464" cy="548189"/>
          </a:xfrm>
          <a:solidFill>
            <a:srgbClr val="FFFFFF"/>
          </a:solidFill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12311" y="3380553"/>
              <a:ext cx="404540" cy="0"/>
            </a:xfrm>
            <a:prstGeom prst="line">
              <a:avLst/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Овал 18"/>
            <p:cNvSpPr/>
            <p:nvPr/>
          </p:nvSpPr>
          <p:spPr>
            <a:xfrm>
              <a:off x="2711775" y="3109111"/>
              <a:ext cx="90000" cy="548189"/>
            </a:xfrm>
            <a:prstGeom prst="ellipse">
              <a:avLst/>
            </a:prstGeom>
            <a:grpFill/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>
            <a:off x="4899846" y="3316242"/>
            <a:ext cx="0" cy="858899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89445" y="4323424"/>
            <a:ext cx="0" cy="1097280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96482" y="2401842"/>
            <a:ext cx="0" cy="599053"/>
          </a:xfrm>
          <a:prstGeom prst="line">
            <a:avLst/>
          </a:prstGeom>
          <a:noFill/>
          <a:ln w="25400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Дуга 14"/>
          <p:cNvSpPr/>
          <p:nvPr/>
        </p:nvSpPr>
        <p:spPr>
          <a:xfrm>
            <a:off x="2454411" y="2401842"/>
            <a:ext cx="2225654" cy="914400"/>
          </a:xfrm>
          <a:prstGeom prst="arc">
            <a:avLst>
              <a:gd name="adj1" fmla="val 13463818"/>
              <a:gd name="adj2" fmla="val 20711802"/>
            </a:avLst>
          </a:prstGeom>
          <a:grpFill/>
          <a:ln w="22225" cap="flat">
            <a:solidFill>
              <a:srgbClr val="BCA38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grpSp>
        <p:nvGrpSpPr>
          <p:cNvPr id="20" name="Группа 19"/>
          <p:cNvGrpSpPr/>
          <p:nvPr/>
        </p:nvGrpSpPr>
        <p:grpSpPr>
          <a:xfrm flipV="1">
            <a:off x="2454411" y="4175141"/>
            <a:ext cx="2225654" cy="899679"/>
            <a:chOff x="3106354" y="4806291"/>
            <a:chExt cx="2225654" cy="914400"/>
          </a:xfrm>
        </p:grpSpPr>
        <p:sp>
          <p:nvSpPr>
            <p:cNvPr id="22" name="Дуга 21"/>
            <p:cNvSpPr/>
            <p:nvPr/>
          </p:nvSpPr>
          <p:spPr>
            <a:xfrm>
              <a:off x="3106354" y="4806291"/>
              <a:ext cx="2225654" cy="914400"/>
            </a:xfrm>
            <a:prstGeom prst="arc">
              <a:avLst>
                <a:gd name="adj1" fmla="val 13463818"/>
                <a:gd name="adj2" fmla="val 20711802"/>
              </a:avLst>
            </a:prstGeom>
            <a:grpFill/>
            <a:ln w="22225" cap="flat">
              <a:solidFill>
                <a:srgbClr val="BCA382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152756" y="4987018"/>
              <a:ext cx="125303" cy="129869"/>
            </a:xfrm>
            <a:prstGeom prst="ellipse">
              <a:avLst/>
            </a:prstGeom>
            <a:solidFill>
              <a:srgbClr val="FFFFFF"/>
            </a:solidFill>
            <a:ln w="22225" cap="flat">
              <a:solidFill>
                <a:srgbClr val="BCA382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1288" tIns="31288" rIns="31288" bIns="31288" numCol="1" spcCol="38100" rtlCol="0" anchor="ctr">
              <a:spAutoFit/>
            </a:bodyPr>
            <a:lstStyle/>
            <a:p>
              <a:pPr algn="ctr" defTabSz="391097" rtl="0" latinLnBrk="1" hangingPunct="0"/>
              <a:endParaRPr lang="ru-RU" sz="2587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9</a:t>
            </a:fld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807793" y="3175632"/>
            <a:ext cx="1005988" cy="1140120"/>
          </a:xfrm>
          <a:prstGeom prst="rect">
            <a:avLst/>
          </a:prstGeom>
          <a:effectLst/>
        </p:spPr>
      </p:pic>
      <p:sp>
        <p:nvSpPr>
          <p:cNvPr id="27" name="Прямоугольник 26"/>
          <p:cNvSpPr/>
          <p:nvPr/>
        </p:nvSpPr>
        <p:spPr>
          <a:xfrm>
            <a:off x="4973905" y="3207083"/>
            <a:ext cx="38414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rgbClr val="000000"/>
                </a:solidFill>
                <a:latin typeface="+mj-lt"/>
              </a:rPr>
              <a:t>о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тсутствие в нормах расхода сырья и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материалов единиц измерения и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указаний на вид изделий или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продукции</a:t>
            </a:r>
            <a:endParaRPr lang="ru-RU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973905" y="2401842"/>
            <a:ext cx="391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отсутствие утвержденных норм </a:t>
            </a:r>
            <a:br>
              <a:rPr lang="ru-RU" sz="1600" dirty="0" smtClean="0">
                <a:solidFill>
                  <a:srgbClr val="000000"/>
                </a:solidFill>
                <a:latin typeface="+mj-lt"/>
              </a:rPr>
            </a:b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расходов сырья и материалов</a:t>
            </a:r>
            <a:endParaRPr lang="ru-RU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73905" y="4210344"/>
            <a:ext cx="42365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ключение в состав списываемых по акту сырья, материалов и вспомогательных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материалов, непосредственно не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относящихся к процессу изготовления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dirty="0">
                <a:solidFill>
                  <a:srgbClr val="000000"/>
                </a:solidFill>
                <a:latin typeface="+mj-lt"/>
              </a:rPr>
              <a:t>и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зделий НХП</a:t>
            </a:r>
            <a:endParaRPr lang="ru-RU" sz="16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9758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kzidenz-Grotesk Pro Regular"/>
        <a:ea typeface="Akzidenz-Grotesk Pro Regular"/>
        <a:cs typeface="Akzidenz-Grotesk Pro Regular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kzidenz-Grotesk Pro Regular"/>
        <a:ea typeface="Akzidenz-Grotesk Pro Regular"/>
        <a:cs typeface="Akzidenz-Grotesk Pro Regular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6054</TotalTime>
  <Words>349</Words>
  <Application>Microsoft Office PowerPoint</Application>
  <PresentationFormat>Экран (4:3)</PresentationFormat>
  <Paragraphs>95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Akzidenz-Grotesk Pro Med</vt:lpstr>
      <vt:lpstr>Akzidenz-Grotesk Pro Regular</vt:lpstr>
      <vt:lpstr>Arial</vt:lpstr>
      <vt:lpstr>Gill Sans</vt:lpstr>
      <vt:lpstr>Helvetica Neue</vt:lpstr>
      <vt:lpstr>Verdana</vt:lpstr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Гребнева Ольга Сергеевна</dc:creator>
  <cp:lastModifiedBy>Козлова Мария Константиновна</cp:lastModifiedBy>
  <cp:revision>273</cp:revision>
  <cp:lastPrinted>2017-04-21T08:25:19Z</cp:lastPrinted>
  <dcterms:modified xsi:type="dcterms:W3CDTF">2017-12-13T11:05:40Z</dcterms:modified>
</cp:coreProperties>
</file>